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CDCE5-8E6C-4FA9-8B7D-CD00CB4AE90E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EAB08EFE-ACAB-4E02-8E74-604960051B63}">
      <dgm:prSet phldrT="[Metin]" custT="1"/>
      <dgm:spPr/>
      <dgm:t>
        <a:bodyPr/>
        <a:lstStyle/>
        <a:p>
          <a:r>
            <a:rPr lang="tr-TR" sz="3600" b="1" dirty="0" smtClean="0"/>
            <a:t>TOPLUMA HİZMET  UYGULAMALARI</a:t>
          </a:r>
          <a:endParaRPr lang="tr-TR" sz="3600" b="1" dirty="0"/>
        </a:p>
      </dgm:t>
    </dgm:pt>
    <dgm:pt modelId="{060CFC09-F720-44AC-9930-CE9DC14E12DC}" type="parTrans" cxnId="{5F3BCB32-BBB3-4E97-8AEA-C44A1A1CD8A4}">
      <dgm:prSet/>
      <dgm:spPr/>
      <dgm:t>
        <a:bodyPr/>
        <a:lstStyle/>
        <a:p>
          <a:endParaRPr lang="tr-TR"/>
        </a:p>
      </dgm:t>
    </dgm:pt>
    <dgm:pt modelId="{C0C5B4E0-240B-41B9-A881-B9432DC7166D}" type="sibTrans" cxnId="{5F3BCB32-BBB3-4E97-8AEA-C44A1A1CD8A4}">
      <dgm:prSet/>
      <dgm:spPr/>
      <dgm:t>
        <a:bodyPr/>
        <a:lstStyle/>
        <a:p>
          <a:endParaRPr lang="tr-TR"/>
        </a:p>
      </dgm:t>
    </dgm:pt>
    <dgm:pt modelId="{36AE7EF4-112B-470F-943F-5CAE89EB8ED1}">
      <dgm:prSet phldrT="[Metin]" custT="1"/>
      <dgm:spPr/>
      <dgm:t>
        <a:bodyPr/>
        <a:lstStyle/>
        <a:p>
          <a:r>
            <a:rPr lang="tr-TR" sz="4400" b="1" dirty="0" smtClean="0">
              <a:solidFill>
                <a:schemeClr val="bg1"/>
              </a:solidFill>
            </a:rPr>
            <a:t>EĞİTİM</a:t>
          </a:r>
          <a:endParaRPr lang="tr-TR" sz="4400" b="1" dirty="0">
            <a:solidFill>
              <a:schemeClr val="bg1"/>
            </a:solidFill>
          </a:endParaRPr>
        </a:p>
      </dgm:t>
    </dgm:pt>
    <dgm:pt modelId="{A6C99216-213F-443B-BDB3-A1AE53020EA5}" type="parTrans" cxnId="{7794CC86-D7B4-40CD-8077-7DBEF1484763}">
      <dgm:prSet/>
      <dgm:spPr/>
      <dgm:t>
        <a:bodyPr/>
        <a:lstStyle/>
        <a:p>
          <a:endParaRPr lang="tr-TR"/>
        </a:p>
      </dgm:t>
    </dgm:pt>
    <dgm:pt modelId="{F9AD5168-E1EE-4FC3-B30B-06F974DF3058}" type="sibTrans" cxnId="{7794CC86-D7B4-40CD-8077-7DBEF1484763}">
      <dgm:prSet/>
      <dgm:spPr/>
      <dgm:t>
        <a:bodyPr/>
        <a:lstStyle/>
        <a:p>
          <a:endParaRPr lang="tr-TR"/>
        </a:p>
      </dgm:t>
    </dgm:pt>
    <dgm:pt modelId="{79E50DBB-3FF8-456C-A236-3C3D2F61DEF6}">
      <dgm:prSet phldrT="[Metin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r-TR" sz="4400" b="1" dirty="0" smtClean="0">
              <a:solidFill>
                <a:schemeClr val="bg1"/>
              </a:solidFill>
            </a:rPr>
            <a:t>SOSYAL</a:t>
          </a:r>
          <a:endParaRPr lang="tr-TR" sz="4400" b="1" dirty="0">
            <a:solidFill>
              <a:schemeClr val="bg1"/>
            </a:solidFill>
          </a:endParaRPr>
        </a:p>
      </dgm:t>
    </dgm:pt>
    <dgm:pt modelId="{B2DD63FE-4DC2-4771-A8A5-93A2588A80C2}" type="parTrans" cxnId="{E219EF1A-D334-4D18-99A1-8FD22DBCC3AD}">
      <dgm:prSet/>
      <dgm:spPr/>
      <dgm:t>
        <a:bodyPr/>
        <a:lstStyle/>
        <a:p>
          <a:endParaRPr lang="tr-TR"/>
        </a:p>
      </dgm:t>
    </dgm:pt>
    <dgm:pt modelId="{5BD69133-511A-4F74-A991-FFA453C5E976}" type="sibTrans" cxnId="{E219EF1A-D334-4D18-99A1-8FD22DBCC3AD}">
      <dgm:prSet/>
      <dgm:spPr/>
      <dgm:t>
        <a:bodyPr/>
        <a:lstStyle/>
        <a:p>
          <a:endParaRPr lang="tr-TR"/>
        </a:p>
      </dgm:t>
    </dgm:pt>
    <dgm:pt modelId="{3EAE8D2C-4BA4-4A0E-997F-76B6D07882B0}">
      <dgm:prSet phldrT="[Metin]" custT="1"/>
      <dgm:spPr/>
      <dgm:t>
        <a:bodyPr/>
        <a:lstStyle/>
        <a:p>
          <a:r>
            <a:rPr lang="tr-TR" sz="4400" b="1" dirty="0" smtClean="0">
              <a:solidFill>
                <a:schemeClr val="bg1"/>
              </a:solidFill>
            </a:rPr>
            <a:t>KÜLTÜR</a:t>
          </a:r>
          <a:endParaRPr lang="tr-TR" sz="4400" b="1" dirty="0">
            <a:solidFill>
              <a:schemeClr val="bg1"/>
            </a:solidFill>
          </a:endParaRPr>
        </a:p>
      </dgm:t>
    </dgm:pt>
    <dgm:pt modelId="{E4C95CEE-54E6-4550-B269-FD413159A78B}" type="parTrans" cxnId="{BE45D2FC-5A70-486F-B57F-0657150490E1}">
      <dgm:prSet/>
      <dgm:spPr/>
      <dgm:t>
        <a:bodyPr/>
        <a:lstStyle/>
        <a:p>
          <a:endParaRPr lang="tr-TR"/>
        </a:p>
      </dgm:t>
    </dgm:pt>
    <dgm:pt modelId="{2C2F35C0-8A31-4689-8065-725E091D15E5}" type="sibTrans" cxnId="{BE45D2FC-5A70-486F-B57F-0657150490E1}">
      <dgm:prSet/>
      <dgm:spPr/>
      <dgm:t>
        <a:bodyPr/>
        <a:lstStyle/>
        <a:p>
          <a:endParaRPr lang="tr-TR"/>
        </a:p>
      </dgm:t>
    </dgm:pt>
    <dgm:pt modelId="{847D13C4-375C-43ED-99FA-625681B5C117}" type="pres">
      <dgm:prSet presAssocID="{9B2CDCE5-8E6C-4FA9-8B7D-CD00CB4AE9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8D5F957-6933-4EF8-9246-A0EF524A01F7}" type="pres">
      <dgm:prSet presAssocID="{EAB08EFE-ACAB-4E02-8E74-604960051B63}" presName="singleCycle" presStyleCnt="0"/>
      <dgm:spPr/>
    </dgm:pt>
    <dgm:pt modelId="{DB122A51-87C9-4069-81C1-384D18E566A3}" type="pres">
      <dgm:prSet presAssocID="{EAB08EFE-ACAB-4E02-8E74-604960051B63}" presName="singleCenter" presStyleLbl="node1" presStyleIdx="0" presStyleCnt="4" custScaleX="172206" custLinFactNeighborX="-452" custLinFactNeighborY="-11752">
        <dgm:presLayoutVars>
          <dgm:chMax val="7"/>
          <dgm:chPref val="7"/>
        </dgm:presLayoutVars>
      </dgm:prSet>
      <dgm:spPr/>
      <dgm:t>
        <a:bodyPr/>
        <a:lstStyle/>
        <a:p>
          <a:endParaRPr lang="tr-TR"/>
        </a:p>
      </dgm:t>
    </dgm:pt>
    <dgm:pt modelId="{28613FB6-81C3-43F2-9630-3F00B437CBE0}" type="pres">
      <dgm:prSet presAssocID="{A6C99216-213F-443B-BDB3-A1AE53020EA5}" presName="Name56" presStyleLbl="parChTrans1D2" presStyleIdx="0" presStyleCnt="3"/>
      <dgm:spPr/>
      <dgm:t>
        <a:bodyPr/>
        <a:lstStyle/>
        <a:p>
          <a:endParaRPr lang="tr-TR"/>
        </a:p>
      </dgm:t>
    </dgm:pt>
    <dgm:pt modelId="{90B66EB1-9A9D-4BA4-88EB-40E8F0E9669E}" type="pres">
      <dgm:prSet presAssocID="{36AE7EF4-112B-470F-943F-5CAE89EB8ED1}" presName="text0" presStyleLbl="node1" presStyleIdx="1" presStyleCnt="4" custScaleX="1515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7F899D-639A-4EE1-920B-184832956233}" type="pres">
      <dgm:prSet presAssocID="{B2DD63FE-4DC2-4771-A8A5-93A2588A80C2}" presName="Name56" presStyleLbl="parChTrans1D2" presStyleIdx="1" presStyleCnt="3"/>
      <dgm:spPr/>
      <dgm:t>
        <a:bodyPr/>
        <a:lstStyle/>
        <a:p>
          <a:endParaRPr lang="tr-TR"/>
        </a:p>
      </dgm:t>
    </dgm:pt>
    <dgm:pt modelId="{762E8DD6-E5E1-4997-87E3-9861960CE8C1}" type="pres">
      <dgm:prSet presAssocID="{79E50DBB-3FF8-456C-A236-3C3D2F61DEF6}" presName="text0" presStyleLbl="node1" presStyleIdx="2" presStyleCnt="4" custScaleX="1777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D0F6FA-B890-46D1-BBEF-F5EDA13882A9}" type="pres">
      <dgm:prSet presAssocID="{E4C95CEE-54E6-4550-B269-FD413159A78B}" presName="Name56" presStyleLbl="parChTrans1D2" presStyleIdx="2" presStyleCnt="3"/>
      <dgm:spPr/>
      <dgm:t>
        <a:bodyPr/>
        <a:lstStyle/>
        <a:p>
          <a:endParaRPr lang="tr-TR"/>
        </a:p>
      </dgm:t>
    </dgm:pt>
    <dgm:pt modelId="{21114FFF-E796-4C06-B522-8666280D6562}" type="pres">
      <dgm:prSet presAssocID="{3EAE8D2C-4BA4-4A0E-997F-76B6D07882B0}" presName="text0" presStyleLbl="node1" presStyleIdx="3" presStyleCnt="4" custScaleX="1618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45D2FC-5A70-486F-B57F-0657150490E1}" srcId="{EAB08EFE-ACAB-4E02-8E74-604960051B63}" destId="{3EAE8D2C-4BA4-4A0E-997F-76B6D07882B0}" srcOrd="2" destOrd="0" parTransId="{E4C95CEE-54E6-4550-B269-FD413159A78B}" sibTransId="{2C2F35C0-8A31-4689-8065-725E091D15E5}"/>
    <dgm:cxn modelId="{7794CC86-D7B4-40CD-8077-7DBEF1484763}" srcId="{EAB08EFE-ACAB-4E02-8E74-604960051B63}" destId="{36AE7EF4-112B-470F-943F-5CAE89EB8ED1}" srcOrd="0" destOrd="0" parTransId="{A6C99216-213F-443B-BDB3-A1AE53020EA5}" sibTransId="{F9AD5168-E1EE-4FC3-B30B-06F974DF3058}"/>
    <dgm:cxn modelId="{E219EF1A-D334-4D18-99A1-8FD22DBCC3AD}" srcId="{EAB08EFE-ACAB-4E02-8E74-604960051B63}" destId="{79E50DBB-3FF8-456C-A236-3C3D2F61DEF6}" srcOrd="1" destOrd="0" parTransId="{B2DD63FE-4DC2-4771-A8A5-93A2588A80C2}" sibTransId="{5BD69133-511A-4F74-A991-FFA453C5E976}"/>
    <dgm:cxn modelId="{5F3BCB32-BBB3-4E97-8AEA-C44A1A1CD8A4}" srcId="{9B2CDCE5-8E6C-4FA9-8B7D-CD00CB4AE90E}" destId="{EAB08EFE-ACAB-4E02-8E74-604960051B63}" srcOrd="0" destOrd="0" parTransId="{060CFC09-F720-44AC-9930-CE9DC14E12DC}" sibTransId="{C0C5B4E0-240B-41B9-A881-B9432DC7166D}"/>
    <dgm:cxn modelId="{193BC249-3083-4937-BF88-EF44BBB2386C}" type="presOf" srcId="{9B2CDCE5-8E6C-4FA9-8B7D-CD00CB4AE90E}" destId="{847D13C4-375C-43ED-99FA-625681B5C117}" srcOrd="0" destOrd="0" presId="urn:microsoft.com/office/officeart/2008/layout/RadialCluster"/>
    <dgm:cxn modelId="{4B5A2A04-C164-4FD2-B543-EB08B54453FE}" type="presOf" srcId="{79E50DBB-3FF8-456C-A236-3C3D2F61DEF6}" destId="{762E8DD6-E5E1-4997-87E3-9861960CE8C1}" srcOrd="0" destOrd="0" presId="urn:microsoft.com/office/officeart/2008/layout/RadialCluster"/>
    <dgm:cxn modelId="{FFDA23FB-0AFE-4A2A-A314-6FE50AD218B1}" type="presOf" srcId="{E4C95CEE-54E6-4550-B269-FD413159A78B}" destId="{88D0F6FA-B890-46D1-BBEF-F5EDA13882A9}" srcOrd="0" destOrd="0" presId="urn:microsoft.com/office/officeart/2008/layout/RadialCluster"/>
    <dgm:cxn modelId="{34FF8928-7F50-46B1-AA15-AFF93F3D8A7A}" type="presOf" srcId="{3EAE8D2C-4BA4-4A0E-997F-76B6D07882B0}" destId="{21114FFF-E796-4C06-B522-8666280D6562}" srcOrd="0" destOrd="0" presId="urn:microsoft.com/office/officeart/2008/layout/RadialCluster"/>
    <dgm:cxn modelId="{9A7B4937-64F9-4221-BD48-7C980244768A}" type="presOf" srcId="{36AE7EF4-112B-470F-943F-5CAE89EB8ED1}" destId="{90B66EB1-9A9D-4BA4-88EB-40E8F0E9669E}" srcOrd="0" destOrd="0" presId="urn:microsoft.com/office/officeart/2008/layout/RadialCluster"/>
    <dgm:cxn modelId="{96AE47DC-AAF5-47E9-AF16-A94DE0CCD7D5}" type="presOf" srcId="{A6C99216-213F-443B-BDB3-A1AE53020EA5}" destId="{28613FB6-81C3-43F2-9630-3F00B437CBE0}" srcOrd="0" destOrd="0" presId="urn:microsoft.com/office/officeart/2008/layout/RadialCluster"/>
    <dgm:cxn modelId="{E4CA1AE5-617A-4F61-ABE5-F67CA1C30225}" type="presOf" srcId="{EAB08EFE-ACAB-4E02-8E74-604960051B63}" destId="{DB122A51-87C9-4069-81C1-384D18E566A3}" srcOrd="0" destOrd="0" presId="urn:microsoft.com/office/officeart/2008/layout/RadialCluster"/>
    <dgm:cxn modelId="{55423716-E212-4162-9205-7B3EB99B1ACC}" type="presOf" srcId="{B2DD63FE-4DC2-4771-A8A5-93A2588A80C2}" destId="{FE7F899D-639A-4EE1-920B-184832956233}" srcOrd="0" destOrd="0" presId="urn:microsoft.com/office/officeart/2008/layout/RadialCluster"/>
    <dgm:cxn modelId="{881541FC-B3C8-4E8F-A224-34407D95B38C}" type="presParOf" srcId="{847D13C4-375C-43ED-99FA-625681B5C117}" destId="{D8D5F957-6933-4EF8-9246-A0EF524A01F7}" srcOrd="0" destOrd="0" presId="urn:microsoft.com/office/officeart/2008/layout/RadialCluster"/>
    <dgm:cxn modelId="{21667D5E-B920-460C-806D-4F65E3DF5936}" type="presParOf" srcId="{D8D5F957-6933-4EF8-9246-A0EF524A01F7}" destId="{DB122A51-87C9-4069-81C1-384D18E566A3}" srcOrd="0" destOrd="0" presId="urn:microsoft.com/office/officeart/2008/layout/RadialCluster"/>
    <dgm:cxn modelId="{19031561-A915-4CC2-9C4C-48AC03A9E6FE}" type="presParOf" srcId="{D8D5F957-6933-4EF8-9246-A0EF524A01F7}" destId="{28613FB6-81C3-43F2-9630-3F00B437CBE0}" srcOrd="1" destOrd="0" presId="urn:microsoft.com/office/officeart/2008/layout/RadialCluster"/>
    <dgm:cxn modelId="{C3D2BF20-0A15-436A-B159-BE8B51A3D107}" type="presParOf" srcId="{D8D5F957-6933-4EF8-9246-A0EF524A01F7}" destId="{90B66EB1-9A9D-4BA4-88EB-40E8F0E9669E}" srcOrd="2" destOrd="0" presId="urn:microsoft.com/office/officeart/2008/layout/RadialCluster"/>
    <dgm:cxn modelId="{2416A703-3A1A-409A-9B94-EBFA9913319F}" type="presParOf" srcId="{D8D5F957-6933-4EF8-9246-A0EF524A01F7}" destId="{FE7F899D-639A-4EE1-920B-184832956233}" srcOrd="3" destOrd="0" presId="urn:microsoft.com/office/officeart/2008/layout/RadialCluster"/>
    <dgm:cxn modelId="{967C554B-4207-4C33-855B-E47E5E40B98D}" type="presParOf" srcId="{D8D5F957-6933-4EF8-9246-A0EF524A01F7}" destId="{762E8DD6-E5E1-4997-87E3-9861960CE8C1}" srcOrd="4" destOrd="0" presId="urn:microsoft.com/office/officeart/2008/layout/RadialCluster"/>
    <dgm:cxn modelId="{BA1D0CCC-6E1B-47CF-B07F-3B2428EB3AAD}" type="presParOf" srcId="{D8D5F957-6933-4EF8-9246-A0EF524A01F7}" destId="{88D0F6FA-B890-46D1-BBEF-F5EDA13882A9}" srcOrd="5" destOrd="0" presId="urn:microsoft.com/office/officeart/2008/layout/RadialCluster"/>
    <dgm:cxn modelId="{667FE7D9-8A97-4143-90DF-F84E7906AF96}" type="presParOf" srcId="{D8D5F957-6933-4EF8-9246-A0EF524A01F7}" destId="{21114FFF-E796-4C06-B522-8666280D656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22A51-87C9-4069-81C1-384D18E566A3}">
      <dsp:nvSpPr>
        <dsp:cNvPr id="0" name=""/>
        <dsp:cNvSpPr/>
      </dsp:nvSpPr>
      <dsp:spPr>
        <a:xfrm>
          <a:off x="4241353" y="2447590"/>
          <a:ext cx="3542966" cy="2057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TOPLUMA HİZMET  UYGULAMALARI</a:t>
          </a:r>
          <a:endParaRPr lang="tr-TR" sz="3600" b="1" kern="1200" dirty="0"/>
        </a:p>
      </dsp:txBody>
      <dsp:txXfrm>
        <a:off x="4341787" y="2548024"/>
        <a:ext cx="3342098" cy="1856532"/>
      </dsp:txXfrm>
    </dsp:sp>
    <dsp:sp modelId="{28613FB6-81C3-43F2-9630-3F00B437CBE0}">
      <dsp:nvSpPr>
        <dsp:cNvPr id="0" name=""/>
        <dsp:cNvSpPr/>
      </dsp:nvSpPr>
      <dsp:spPr>
        <a:xfrm rot="16240624">
          <a:off x="5679009" y="2097493"/>
          <a:ext cx="7002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024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66EB1-9A9D-4BA4-88EB-40E8F0E9669E}">
      <dsp:nvSpPr>
        <dsp:cNvPr id="0" name=""/>
        <dsp:cNvSpPr/>
      </dsp:nvSpPr>
      <dsp:spPr>
        <a:xfrm>
          <a:off x="4996776" y="368938"/>
          <a:ext cx="2089273" cy="1378458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>
              <a:solidFill>
                <a:schemeClr val="bg1"/>
              </a:solidFill>
            </a:rPr>
            <a:t>EĞİTİM</a:t>
          </a:r>
          <a:endParaRPr lang="tr-TR" sz="4400" b="1" kern="1200" dirty="0">
            <a:solidFill>
              <a:schemeClr val="bg1"/>
            </a:solidFill>
          </a:endParaRPr>
        </a:p>
      </dsp:txBody>
      <dsp:txXfrm>
        <a:off x="5064067" y="436229"/>
        <a:ext cx="1954691" cy="1243876"/>
      </dsp:txXfrm>
    </dsp:sp>
    <dsp:sp modelId="{FE7F899D-639A-4EE1-920B-184832956233}">
      <dsp:nvSpPr>
        <dsp:cNvPr id="0" name=""/>
        <dsp:cNvSpPr/>
      </dsp:nvSpPr>
      <dsp:spPr>
        <a:xfrm rot="2401781">
          <a:off x="7127203" y="4807796"/>
          <a:ext cx="9415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158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E8DD6-E5E1-4997-87E3-9861960CE8C1}">
      <dsp:nvSpPr>
        <dsp:cNvPr id="0" name=""/>
        <dsp:cNvSpPr/>
      </dsp:nvSpPr>
      <dsp:spPr>
        <a:xfrm>
          <a:off x="7554212" y="5110603"/>
          <a:ext cx="2449602" cy="1378458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>
              <a:solidFill>
                <a:schemeClr val="bg1"/>
              </a:solidFill>
            </a:rPr>
            <a:t>SOSYAL</a:t>
          </a:r>
          <a:endParaRPr lang="tr-TR" sz="4400" b="1" kern="1200" dirty="0">
            <a:solidFill>
              <a:schemeClr val="bg1"/>
            </a:solidFill>
          </a:endParaRPr>
        </a:p>
      </dsp:txBody>
      <dsp:txXfrm>
        <a:off x="7621503" y="5177894"/>
        <a:ext cx="2315020" cy="1243876"/>
      </dsp:txXfrm>
    </dsp:sp>
    <dsp:sp modelId="{88D0F6FA-B890-46D1-BBEF-F5EDA13882A9}">
      <dsp:nvSpPr>
        <dsp:cNvPr id="0" name=""/>
        <dsp:cNvSpPr/>
      </dsp:nvSpPr>
      <dsp:spPr>
        <a:xfrm rot="8362810">
          <a:off x="3995315" y="4807796"/>
          <a:ext cx="9302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22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14FFF-E796-4C06-B522-8666280D6562}">
      <dsp:nvSpPr>
        <dsp:cNvPr id="0" name=""/>
        <dsp:cNvSpPr/>
      </dsp:nvSpPr>
      <dsp:spPr>
        <a:xfrm>
          <a:off x="2188184" y="5110603"/>
          <a:ext cx="2231254" cy="137845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>
              <a:solidFill>
                <a:schemeClr val="bg1"/>
              </a:solidFill>
            </a:rPr>
            <a:t>KÜLTÜR</a:t>
          </a:r>
          <a:endParaRPr lang="tr-TR" sz="4400" b="1" kern="1200" dirty="0">
            <a:solidFill>
              <a:schemeClr val="bg1"/>
            </a:solidFill>
          </a:endParaRPr>
        </a:p>
      </dsp:txBody>
      <dsp:txXfrm>
        <a:off x="2255475" y="5177894"/>
        <a:ext cx="2096672" cy="124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32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3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04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71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6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9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91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97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90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6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95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F038D-DBF7-400B-BAEE-685CCD7B42B3}" type="datetimeFigureOut">
              <a:rPr lang="tr-TR" smtClean="0"/>
              <a:t>22.02.2022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43BE4-2E1E-4DDC-B560-B48315348A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5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cgonulluler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luma Hizmet Uygulamaları - Alper Duru Anaoku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0"/>
            <a:ext cx="8410575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0" y="3854655"/>
            <a:ext cx="12192000" cy="270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TOPLUMA HİZMET UYGULAMALARI </a:t>
            </a:r>
            <a:r>
              <a:rPr lang="tr-TR" sz="28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KAPSAMINDA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YÜRÜTÜLECEK </a:t>
            </a:r>
            <a: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ÇALIŞMALAR </a:t>
            </a:r>
            <a:b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</a:t>
            </a:r>
            <a:endParaRPr lang="tr-TR" sz="2800" b="1" dirty="0" smtClean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PORTFOLYO </a:t>
            </a:r>
            <a: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DOSYASINDA BULUNMASI GEREKENLER </a:t>
            </a:r>
            <a:endParaRPr lang="tr-TR" sz="2800" b="1" dirty="0" smtClean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2021-2022 BAHAR</a:t>
            </a:r>
            <a:r>
              <a:rPr lang="tr-TR" sz="28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289813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3485" y="888431"/>
            <a:ext cx="11840094" cy="576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tr-T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GRUP: EĞİTİM ÇALIŞMALARI:                  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[Bu gruptan </a:t>
            </a:r>
            <a:r>
              <a:rPr lang="tr-TR" sz="2200" b="1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faaliyet zorunludur]</a:t>
            </a:r>
            <a:endParaRPr lang="tr-T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Halk Eğitim Merkezleri tarafından açılan programlardan tercihiniz doğrultusunda alınacak Sertifikalı Eğitim (Kanıt. Sertifika) [</a:t>
            </a:r>
            <a:r>
              <a:rPr lang="tr-TR" sz="2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Önerilen Eğitimler. Diksiyon Eğitimi, Drama Eğitimi, Folklor Eğitimi, İşaret Dili Eğitimi, </a:t>
            </a:r>
            <a:r>
              <a:rPr lang="tr-TR" sz="2200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vb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İBB Meslek Fabrikası eğitimlerinden arzu ettiğiniz herhangi biri (Kanıt: Sertifika)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Alanınızla ilgili eğitime ihtiyaç duyan dar gelirli ailelerin çocuklarına verebileceğiniz 10 saatlik eğitim hizmeti. (Eğitim verilen öğrencilerin akraba ve yakın çevreden olmaması gerekir)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Tüzel kişilik altında ücretsiz eğitim hizmeti veren kurumlar bünyesinde alanınızla ilgili verebileceğiniz 10 saatlik eğitim hizmeti.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 köy okulunda bir tam gün gözlem yaparak gün sonunda vereceğiniz 1 saatlik eğitim hizmeti. (Buca ilçesinin köy okullarından seçilmelidir)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Resmi kütüphanelerin engellilere yönelik sesli kitap uygulamalarına katılım (Kanıt, belgeleme)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Engelsiz DEÜ (</a:t>
            </a:r>
            <a:r>
              <a:rPr lang="tr-TR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Mentörlük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çalışmalarına katılım ve raporlama (Kanıt, belgeleme)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 Öğrenci İşlerinde haftada 1 gün 2 saat görev alma (14*2=28 saat) ve sürecin raporlanması</a:t>
            </a:r>
            <a:endParaRPr lang="tr-T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12192000" cy="3599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TOPLUMA HİZMET UYGULAMALARI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KAPSAMINDA YÜRÜTÜLECEK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ÇALIŞMALAR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PORTFOLYO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DOSYASINDA BULUNMASI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GEREKENLER</a:t>
            </a:r>
            <a:endParaRPr lang="tr-T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9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7927" y="1341856"/>
            <a:ext cx="11416145" cy="4523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tr-T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tr-T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GRUP: KÜLTÜREL ÇALIŞMALAR:               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[Bu gruptan </a:t>
            </a:r>
            <a:r>
              <a:rPr lang="tr-TR" sz="2200" b="1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faaliyet zorunludur]</a:t>
            </a:r>
            <a:endParaRPr lang="tr-T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Müze Ziyaretleri: İzmir merkezli olmak üzere </a:t>
            </a:r>
            <a:r>
              <a:rPr lang="tr-TR" sz="2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az üç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müze ziyareti yapılacaktır.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 Etkinlikleri bağlamındaki çalışmalara fiili katılım ve katkı. (Kanıt. Belgeleme)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Alanınızla ilgili olmak kaydıyla hedef kitleye hitap eden ve farkındalık oluşturmaya yönelik (vereceğiniz konferans, hazırlayacağınız poster, animasyon, web sayfası, </a:t>
            </a:r>
            <a:r>
              <a:rPr lang="tr-TR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blog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uygulamalarından herhangi birisi.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Köy okullarına kitaplık kurulmasına yönelik çalışma kapsamında alanın hedef kitlesine uygun seviyede olmak kaydıyla bağış yoluyla toplanacak kitap kampanyasına katılım. (Kanıt. En az 50 kitap toplanılarak katılım mümkündür)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İzmir Milli </a:t>
            </a:r>
            <a:r>
              <a:rPr lang="tr-TR" sz="2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Kütüphane’de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geçireceğiniz bir gün ve kütüphane hakkında bilgi ve raporlama,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 Kütüphanesinde haftada 2 saatlik görev yapma (14*2=28 saat) ve sürecin raporlanması</a:t>
            </a:r>
            <a:endParaRPr lang="tr-T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12192000" cy="3599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TOPLUMA HİZMET UYGULAMALARI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KAPSAMINDA YÜRÜTÜLECEK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ÇALIŞMALAR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PORTFOLYO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DOSYASINDA BULUNMASI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GEREKENLER</a:t>
            </a:r>
            <a:endParaRPr lang="tr-T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8421" y="956259"/>
            <a:ext cx="1181515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</a:pPr>
            <a:r>
              <a:rPr lang="tr-T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GRUP: SOSYAL ÇALIŞMALAR:                      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[Bu gruptan </a:t>
            </a:r>
            <a:r>
              <a:rPr lang="tr-TR" sz="2200" b="1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tr-TR" sz="2200" dirty="0" smtClean="0">
                <a:effectLst/>
                <a:highlight>
                  <a:srgbClr val="FFFF00"/>
                </a:highlight>
                <a:latin typeface="Bahnschrift Light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faaliyet zorunludur]</a:t>
            </a:r>
            <a:endParaRPr lang="tr-T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Gençlik ve Spor Bakanlığı Bünyesinde faaliyet gösteren </a:t>
            </a:r>
            <a:r>
              <a:rPr lang="tr-TR" sz="22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www.gencgonulluler.gov.tr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adresi üzerinden tercih edilen etkinliklerden uygun bulduğunuz herhangi birine katılım. (Kanıt. Belgeleme)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Tiyatro / Gezi / Konser / Opera / Kitap Okuma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etkinliklerinden </a:t>
            </a:r>
            <a:r>
              <a:rPr lang="tr-TR" sz="2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az ikisini</a:t>
            </a: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yerine getirmek. (Kitap okuma için seçilecek kitapların 1. Baskısının 2020 ve sonraki yıllarda yapılmış olması zorunludur. Tiyatro, konser, opera etkinliklerinde ise bilet, fotoğraf ve hazırlanacak rapor birlikte kanıt sayılmaktadır)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 Yemekhanesinde haftada 1 gün öğle servisinde görev alma (14 hafta) ve sürecin raporlanması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 THU kapsamında Almanca, Fransızca konuşma kulüplerine katılım (Ful katılım, raporlama)</a:t>
            </a:r>
          </a:p>
          <a:p>
            <a:pPr marL="742950" lvl="1" indent="-28575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tr-T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Okullarda yapılan resmi törenlerden dilediğiniz herhangi birinin Tören dosyasını tam olarak hazırlamak ve süreci raporlamak.</a:t>
            </a:r>
            <a:endParaRPr lang="tr-T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12192000" cy="3599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TOPLUMA HİZMET UYGULAMALARI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KAPSAMINDA YÜRÜTÜLECEK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ÇALIŞMALAR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PORTFOLYO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DOSYASINDA BULUNMASI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GEREKENLER</a:t>
            </a:r>
            <a:endParaRPr lang="tr-T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12864" y="1136273"/>
            <a:ext cx="11341331" cy="5237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ÖNEMLİ </a:t>
            </a:r>
            <a:r>
              <a:rPr lang="tr-TR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AÇIKLAMA</a:t>
            </a:r>
            <a:r>
              <a:rPr lang="tr-TR" sz="3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tr-TR" sz="3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Yukarıda 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grup halinde verilen etkinliklerden gruplara göre belirlenen 6 etkinliğin yapılması zorunludur. Her bir etkinlik için etkinliğin yapılma süreci, etkinlik içeriği, kanıtlayıcı unsurlar, fotoğraf ve diğer belgelerin de bulunduğu değerlendirme raporu hazırlanacak ve 6 etkinliğe ait 6 rapor THU dersi uygulama portfolyosu olarak dönemin son dersinde dijital ortamda imza karşılığı teslim edilecektir.</a:t>
            </a:r>
            <a:endParaRPr lang="tr-TR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Ayrıca ders kapsamında yapılan faaliyetlerin kısaca aktarıldığı ve bu dersle ilgili yaşadığınız süreçle ilgili değerlendirmelerinizi içeren </a:t>
            </a: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5-7 dakikalık video sunumu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hazırlanarak portfolyoda yer alacaktır. </a:t>
            </a:r>
            <a:endParaRPr lang="tr-TR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12192000" cy="3599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TOPLUMA HİZMET UYGULAMALARI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KAPSAMINDA YÜRÜTÜLECEK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ÇALIŞMALAR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PORTFOLYO </a:t>
            </a:r>
            <a:r>
              <a:rPr lang="tr-TR" sz="1700" b="1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DOSYASINDA BULUNMASI </a:t>
            </a:r>
            <a:r>
              <a:rPr lang="tr-TR" sz="1700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GEREKENLER</a:t>
            </a:r>
            <a:endParaRPr lang="tr-T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3" y="144087"/>
            <a:ext cx="7634686" cy="6539346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7393847" y="144087"/>
            <a:ext cx="4356193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Şimdi </a:t>
            </a:r>
          </a:p>
          <a:p>
            <a:pPr algn="ctr"/>
            <a:r>
              <a:rPr lang="tr-T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Sorusu </a:t>
            </a:r>
            <a:r>
              <a:rPr lang="tr-TR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</a:t>
            </a:r>
            <a:r>
              <a:rPr lang="tr-T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lanlar </a:t>
            </a:r>
            <a:endParaRPr lang="tr-TR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tr-T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Varsa</a:t>
            </a:r>
          </a:p>
          <a:p>
            <a:pPr algn="ctr"/>
            <a:r>
              <a:rPr lang="tr-T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Buyursun</a:t>
            </a:r>
            <a:endParaRPr lang="tr-TR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1205557" y="6590455"/>
            <a:ext cx="1088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70C0"/>
                </a:solidFill>
              </a:rPr>
              <a:t>YAZAR©2022</a:t>
            </a:r>
            <a:endParaRPr lang="tr-T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590</Words>
  <Application>Microsoft Office PowerPoint</Application>
  <PresentationFormat>Geniş ekran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Bahnschrift Light Condensed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</dc:creator>
  <cp:lastModifiedBy>YAZAR</cp:lastModifiedBy>
  <cp:revision>7</cp:revision>
  <dcterms:created xsi:type="dcterms:W3CDTF">2022-02-22T12:42:52Z</dcterms:created>
  <dcterms:modified xsi:type="dcterms:W3CDTF">2022-02-22T15:48:00Z</dcterms:modified>
</cp:coreProperties>
</file>